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466" r:id="rId4"/>
    <p:sldId id="555" r:id="rId5"/>
    <p:sldId id="521" r:id="rId6"/>
    <p:sldId id="501" r:id="rId7"/>
    <p:sldId id="506" r:id="rId8"/>
    <p:sldId id="535" r:id="rId9"/>
    <p:sldId id="513" r:id="rId10"/>
    <p:sldId id="514" r:id="rId11"/>
    <p:sldId id="515" r:id="rId12"/>
    <p:sldId id="502" r:id="rId13"/>
    <p:sldId id="536" r:id="rId14"/>
    <p:sldId id="537" r:id="rId15"/>
    <p:sldId id="538" r:id="rId16"/>
    <p:sldId id="540" r:id="rId17"/>
    <p:sldId id="512" r:id="rId18"/>
    <p:sldId id="516" r:id="rId19"/>
    <p:sldId id="517" r:id="rId20"/>
    <p:sldId id="518" r:id="rId21"/>
    <p:sldId id="550" r:id="rId22"/>
    <p:sldId id="530" r:id="rId23"/>
    <p:sldId id="551" r:id="rId24"/>
    <p:sldId id="552" r:id="rId25"/>
    <p:sldId id="553" r:id="rId26"/>
    <p:sldId id="531" r:id="rId27"/>
    <p:sldId id="528" r:id="rId28"/>
    <p:sldId id="526" r:id="rId29"/>
    <p:sldId id="527" r:id="rId30"/>
    <p:sldId id="503" r:id="rId31"/>
    <p:sldId id="556" r:id="rId32"/>
    <p:sldId id="557" r:id="rId33"/>
    <p:sldId id="558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6C0051-6F49-412A-8DF3-A4B026C79132}">
          <p14:sldIdLst>
            <p14:sldId id="394"/>
            <p14:sldId id="466"/>
            <p14:sldId id="555"/>
          </p14:sldIdLst>
        </p14:section>
        <p14:section name="jQuery Overview" id="{69C3DF08-E273-4B2C-8F6C-1C189DAA0294}">
          <p14:sldIdLst>
            <p14:sldId id="521"/>
            <p14:sldId id="501"/>
            <p14:sldId id="506"/>
            <p14:sldId id="535"/>
          </p14:sldIdLst>
        </p14:section>
        <p14:section name="jQuery Selectors" id="{CFD5D99B-D041-4442-88FC-0EB686C7A007}">
          <p14:sldIdLst>
            <p14:sldId id="513"/>
            <p14:sldId id="514"/>
            <p14:sldId id="515"/>
            <p14:sldId id="502"/>
            <p14:sldId id="536"/>
            <p14:sldId id="537"/>
            <p14:sldId id="538"/>
            <p14:sldId id="540"/>
            <p14:sldId id="512"/>
          </p14:sldIdLst>
        </p14:section>
        <p14:section name="Alter DOM with jQuery" id="{50E2E981-8D4D-4AA9-B8D4-1683A53EF358}">
          <p14:sldIdLst>
            <p14:sldId id="516"/>
            <p14:sldId id="517"/>
            <p14:sldId id="518"/>
          </p14:sldIdLst>
        </p14:section>
        <p14:section name="Handling Events with jQuery" id="{790BDCEB-D141-44F2-A333-24992E512A1D}">
          <p14:sldIdLst>
            <p14:sldId id="550"/>
            <p14:sldId id="530"/>
            <p14:sldId id="551"/>
            <p14:sldId id="552"/>
            <p14:sldId id="553"/>
            <p14:sldId id="531"/>
            <p14:sldId id="528"/>
            <p14:sldId id="526"/>
            <p14:sldId id="527"/>
          </p14:sldIdLst>
        </p14:section>
        <p14:section name="Conslusion" id="{2B460A56-15D2-4F60-B4D0-59B0801A2F10}">
          <p14:sldIdLst>
            <p14:sldId id="503"/>
            <p14:sldId id="556"/>
            <p14:sldId id="557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3" d="100"/>
          <a:sy n="83" d="100"/>
        </p:scale>
        <p:origin x="614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1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93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22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7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9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Event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jQuery Library, Selectors, DOM Manipulation,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1263" y="3874423"/>
            <a:ext cx="109010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68" y="3544112"/>
            <a:ext cx="4397844" cy="2557337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Selectors in jQuery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3" y="5015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('li:eq(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third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0414" y="1209472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('li:even')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Even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6812" y="1210769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('li:odd')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Odd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0414" y="1975937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First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46813" y="1971716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('li:last')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Last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0412" y="5777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(:checked)')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Elements not matching the selector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0414" y="3491251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('li:has(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0413" y="4248542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('li:contains("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given text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0414" y="2737937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('li:first-child')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first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of text items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[Extract Text]</a:t>
            </a:r>
            <a:r>
              <a:rPr lang="en-US" dirty="0"/>
              <a:t> button</a:t>
            </a:r>
          </a:p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 all list items</a:t>
            </a:r>
            <a:r>
              <a:rPr lang="en-US" dirty="0"/>
              <a:t>, separated by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from List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10" y="2819400"/>
            <a:ext cx="4411028" cy="3415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72" y="2819400"/>
            <a:ext cx="4411028" cy="3415665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5852855" y="437483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</a:t>
            </a:r>
            <a:r>
              <a:rPr lang="en-US"/>
              <a:t>from List – </a:t>
            </a:r>
            <a:r>
              <a:rPr lang="en-US" dirty="0"/>
              <a:t>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0958" y="1338930"/>
            <a:ext cx="5486398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56" y="1800749"/>
            <a:ext cx="4852131" cy="3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Text from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365277"/>
            <a:ext cx="10667998" cy="43546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extractText()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ul#items 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(items);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340" y="2809672"/>
            <a:ext cx="3594966" cy="27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7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HTML page holds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 of towns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search box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[Search]</a:t>
            </a:r>
            <a:r>
              <a:rPr lang="en-US" sz="3200" dirty="0"/>
              <a:t> button</a:t>
            </a:r>
          </a:p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highlight all towns </a:t>
            </a:r>
            <a:r>
              <a:rPr lang="en-US" sz="3200" dirty="0"/>
              <a:t>holding the search text</a:t>
            </a:r>
          </a:p>
          <a:p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23" y="2821064"/>
            <a:ext cx="4310444" cy="33884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18" y="2821064"/>
            <a:ext cx="4044594" cy="3388424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5964286" y="4362876"/>
            <a:ext cx="45561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0493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12843"/>
            <a:ext cx="10668002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&gt;Pleven&lt;/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&gt;Plovdiv&lt;/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search()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"&gt;Search&lt;/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340" y="1361872"/>
            <a:ext cx="358658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Search in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1005" y="1086896"/>
            <a:ext cx="10826816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searchText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('#searchText').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matches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("#towns li").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((index, item)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.includes(searchText))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"bold");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matches++;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('#result').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(matches + " matches found.");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/>
              <a:t>Altering the DOM with jQuery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/>
              <a:t>Adding and Removing DOM Elements</a:t>
            </a:r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18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Select the parent element, then use: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cs typeface="Helvetica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appendTo()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Elements with jQuery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792260" y="5218164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('#wrapper div').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700" noProof="1">
                <a:solidFill>
                  <a:srgbClr val="FBEEDC"/>
                </a:solidFill>
              </a:rPr>
              <a:t>("&lt;p&gt;It's party time :)&lt;/p&gt;");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2260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&lt;div id="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en-US" sz="2700" noProof="1">
                <a:solidFill>
                  <a:srgbClr val="FBEEDC"/>
                </a:solidFill>
              </a:rPr>
              <a:t>"&gt;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&lt;div&gt;Hello,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&lt;div&gt;Goodbye,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('&lt;h1&gt;Greetings&lt;/h1&gt;').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700" noProof="1">
                <a:solidFill>
                  <a:srgbClr val="FBEEDC"/>
                </a:solidFill>
              </a:rPr>
              <a:t>('body');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3398115"/>
            <a:ext cx="4798868" cy="1438768"/>
          </a:xfrm>
          <a:prstGeom prst="roundRect">
            <a:avLst>
              <a:gd name="adj" fmla="val 246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12" y="1244641"/>
            <a:ext cx="4798867" cy="3592242"/>
          </a:xfrm>
          <a:prstGeom prst="roundRect">
            <a:avLst>
              <a:gd name="adj" fmla="val 898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1" y="1181912"/>
            <a:ext cx="4798868" cy="3895659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30573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19</a:t>
            </a:fld>
            <a:endParaRPr lang="en-US" sz="11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/ Removing Elements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061877" y="1255455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div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('&lt;div&gt;');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3200" noProof="1">
                <a:solidFill>
                  <a:srgbClr val="FBEEDC"/>
                </a:solidFill>
              </a:rPr>
              <a:t>('I am a new div.');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('background', 'blue');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('color', 'white');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(document.body).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61877" y="4180582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paragraph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('&lt;p&gt;Some text&lt;/p&gt;');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paragraph</a:t>
            </a:r>
            <a:r>
              <a:rPr lang="bg-BG" sz="3200" noProof="1">
                <a:solidFill>
                  <a:srgbClr val="FBEEDC"/>
                </a:solidFill>
              </a:rPr>
              <a:t>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61877" y="5628382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('div').remove();</a:t>
            </a:r>
          </a:p>
        </p:txBody>
      </p:sp>
    </p:spTree>
    <p:extLst>
      <p:ext uri="{BB962C8B-B14F-4D97-AF65-F5344CB8AC3E}">
        <p14:creationId xmlns:p14="http://schemas.microsoft.com/office/powerpoint/2010/main" val="26483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Selectors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DOM Manipulation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Handling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8377" y="1778746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412" y="44112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7791" y="4857344"/>
            <a:ext cx="8938472" cy="820600"/>
          </a:xfrm>
        </p:spPr>
        <p:txBody>
          <a:bodyPr/>
          <a:lstStyle/>
          <a:p>
            <a:r>
              <a:rPr lang="en-US" dirty="0"/>
              <a:t>jQuery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07791" y="5727408"/>
            <a:ext cx="8938472" cy="688256"/>
          </a:xfrm>
        </p:spPr>
        <p:txBody>
          <a:bodyPr/>
          <a:lstStyle/>
          <a:p>
            <a:r>
              <a:rPr lang="en-US" dirty="0"/>
              <a:t>Handling Events with Ease</a:t>
            </a:r>
          </a:p>
        </p:txBody>
      </p:sp>
      <p:pic>
        <p:nvPicPr>
          <p:cNvPr id="14338" name="Picture 2" descr="Резултат с изображение за jquery event hand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88" y="1204649"/>
            <a:ext cx="5564276" cy="3291151"/>
          </a:xfrm>
          <a:prstGeom prst="roundRect">
            <a:avLst>
              <a:gd name="adj" fmla="val 20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8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Attaching events on certain elements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Attach / Remove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57236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"this"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57236" y="584794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190413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Removing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4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HTML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16243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link-buttons.html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769507"/>
            <a:ext cx="10669880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&lt;head&gt;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&lt;link rel="stylesheet" href="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link-buttons.css</a:t>
            </a:r>
            <a:r>
              <a:rPr lang="en-US" sz="2800" noProof="1">
                <a:solidFill>
                  <a:srgbClr val="FBEEDC"/>
                </a:solidFill>
              </a:rPr>
              <a:t>" /&gt;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jquery-3.1.1.min.js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&lt;/head&gt;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&lt;body onload="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attachEvents()</a:t>
            </a:r>
            <a:r>
              <a:rPr lang="en-US" sz="2800" noProof="1">
                <a:solidFill>
                  <a:srgbClr val="FBEEDC"/>
                </a:solidFill>
              </a:rPr>
              <a:t>"&gt;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class="button"&gt;Sofia&lt;/a&gt;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class="button"&gt;Plovdiv&lt;/a&gt;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class="button"&gt;Varna&lt;/a&gt;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&lt;/body&gt;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69" y="4114800"/>
            <a:ext cx="446424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CSS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7195"/>
            <a:ext cx="519788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#CCC;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#EEE;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padding: 5px 10px;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border-radius: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#333;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text-decoration: none;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display: inline-block;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margin: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956412" y="1847195"/>
            <a:ext cx="5472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#111;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font-weight: bold;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#AAA;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#BBB;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a.button.selected::before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content: "\2713\20\20";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hover</a:t>
            </a:r>
            <a:r>
              <a:rPr lang="en-US" sz="2800" dirty="0">
                <a:solidFill>
                  <a:srgbClr val="FBEEDC"/>
                </a:solidFill>
              </a:rPr>
              <a:t> {cursor: pointer;}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58532" y="1240124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link-buttons.css</a:t>
            </a:r>
          </a:p>
        </p:txBody>
      </p:sp>
    </p:spTree>
    <p:extLst>
      <p:ext uri="{BB962C8B-B14F-4D97-AF65-F5344CB8AC3E}">
        <p14:creationId xmlns:p14="http://schemas.microsoft.com/office/powerpoint/2010/main" val="17563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Link Buttons – JavaScript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23865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link-buttons.js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5727"/>
            <a:ext cx="1066988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attachEvents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  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);</a:t>
            </a:r>
          </a:p>
          <a:p>
            <a:pPr eaLnBrk="1" hangingPunct="1">
              <a:spcBef>
                <a:spcPts val="1800"/>
              </a:spcBef>
            </a:pPr>
            <a:r>
              <a:rPr lang="en-US" sz="3000" noProof="1">
                <a:solidFill>
                  <a:srgbClr val="FBEEDC"/>
                </a:solidFill>
              </a:rPr>
              <a:t>  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06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25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a handler on the parent </a:t>
            </a:r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element</a:t>
            </a:r>
          </a:p>
          <a:p>
            <a:pPr lvl="1"/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endParaRPr lang="en-US" dirty="0" smtClean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endParaRPr lang="en-US" dirty="0" smtClean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For more events info visit </a:t>
            </a:r>
            <a:r>
              <a:rPr lang="en-US" dirty="0" smtClean="0">
                <a:ea typeface="Lucida Grande" charset="0"/>
                <a:cs typeface="Lucida Grande" charset="0"/>
                <a:sym typeface="Lucida Grande" charset="0"/>
                <a:hlinkClick r:id="rId2"/>
              </a:rPr>
              <a:t>MDN Events</a:t>
            </a:r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Multiple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2820412"/>
            <a:ext cx="103663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/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() {</a:t>
            </a:r>
          </a:p>
          <a:p>
            <a:r>
              <a:rPr lang="en-US" sz="3200" noProof="1"/>
              <a:t>  $('.selected').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/>
              <a:t>('selected</a:t>
            </a:r>
            <a:r>
              <a:rPr lang="en-US" sz="3200" noProof="1" smtClean="0"/>
              <a:t>');}</a:t>
            </a:r>
            <a:endParaRPr lang="en-US" sz="3200" noProof="1"/>
          </a:p>
          <a:p>
            <a:endParaRPr lang="en-US" sz="3200" noProof="1"/>
          </a:p>
          <a:p>
            <a:r>
              <a:rPr lang="en-US" sz="3200" noProof="1"/>
              <a:t>$('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3200" noProof="1"/>
              <a:t>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/>
              <a:t>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200" noProof="1"/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3200" noProof="1"/>
              <a:t>',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4347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/>
          <a:lstStyle/>
          <a:p>
            <a:r>
              <a:rPr lang="en-US" dirty="0"/>
              <a:t>An HTML page listing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</a:p>
          <a:p>
            <a:pPr lvl="1"/>
            <a:r>
              <a:rPr lang="en-US" dirty="0"/>
              <a:t>Clicking on a town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deselect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A button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shows all selected towns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Selectable Towns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4" y="3886200"/>
            <a:ext cx="10667998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"&gt;&lt;li&gt;Sofia&lt;/li&gt;&lt;li&gt;Varna&lt;/li&gt;…&lt;/ul&gt;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showTownsButton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"&gt;Show Towns&lt;/button&gt;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selectedTowns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$(()=&gt;attachEvents())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151121"/>
            <a:ext cx="3886200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Click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97008"/>
            <a:ext cx="10667998" cy="52602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attachEvents()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').on('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999412" y="5029200"/>
            <a:ext cx="3706010" cy="1398996"/>
          </a:xfrm>
          <a:prstGeom prst="wedgeRoundRectCallout">
            <a:avLst>
              <a:gd name="adj1" fmla="val -59044"/>
              <a:gd name="adj2" fmla="val -580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Attach attribute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'data-selected' = 'true'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each selected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</a:p>
        </p:txBody>
      </p:sp>
    </p:spTree>
    <p:extLst>
      <p:ext uri="{BB962C8B-B14F-4D97-AF65-F5344CB8AC3E}">
        <p14:creationId xmlns:p14="http://schemas.microsoft.com/office/powerpoint/2010/main" val="24546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Show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51223"/>
            <a:ext cx="10667998" cy="39999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#showTownsButton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selLi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li[data-selected=true]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.map(li =&gt; 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).join(', 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#selectedTowns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.text("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 towns: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towns);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7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dirty="0"/>
              <a:t> is very powerful on DOM manipulation</a:t>
            </a:r>
          </a:p>
          <a:p>
            <a:pPr lvl="1"/>
            <a:r>
              <a:rPr lang="en-US" sz="3000" dirty="0"/>
              <a:t>Very popular library, run on 60 000 000 sites</a:t>
            </a:r>
          </a:p>
          <a:p>
            <a:r>
              <a:rPr lang="en-US" sz="3200" dirty="0"/>
              <a:t>Select + edit DOM elements:</a:t>
            </a:r>
          </a:p>
          <a:p>
            <a:endParaRPr lang="en-US" sz="3200" dirty="0"/>
          </a:p>
          <a:p>
            <a:r>
              <a:rPr lang="en-US" sz="3200" dirty="0"/>
              <a:t>Create elements:</a:t>
            </a:r>
          </a:p>
          <a:p>
            <a:endParaRPr lang="en-US" sz="3200" dirty="0"/>
          </a:p>
          <a:p>
            <a:r>
              <a:rPr lang="en-US" sz="3200" dirty="0"/>
              <a:t>Handle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634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523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2213" y="3118851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('p.red').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'blue');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2213" y="5797203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('#items').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4476344"/>
            <a:ext cx="751195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800" noProof="1">
                <a:solidFill>
                  <a:srgbClr val="FBEEDC"/>
                </a:solidFill>
              </a:rPr>
              <a:t>('&lt;h1&gt;Hello&lt;/h1&gt;').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2800" noProof="1">
                <a:solidFill>
                  <a:srgbClr val="FBEEDC"/>
                </a:solidFill>
              </a:rPr>
              <a:t>('body');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smtClean="0"/>
              <a:t>front-end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</a:t>
            </a:r>
          </a:p>
          <a:p>
            <a:pPr lvl="1"/>
            <a:r>
              <a:rPr lang="en-US" dirty="0"/>
              <a:t>Dramatically simplifies DOM manipulation</a:t>
            </a:r>
          </a:p>
          <a:p>
            <a:pPr lvl="1"/>
            <a:r>
              <a:rPr lang="en-US" dirty="0"/>
              <a:t>Simplifies AJAX calls and working with RESTful services</a:t>
            </a:r>
          </a:p>
          <a:p>
            <a:pPr lvl="1"/>
            <a:r>
              <a:rPr lang="en-US" dirty="0"/>
              <a:t>Free, open-source software: </a:t>
            </a:r>
            <a:r>
              <a:rPr lang="en-US" dirty="0">
                <a:hlinkClick r:id="rId2"/>
              </a:rPr>
              <a:t>https://jquery.com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962400"/>
            <a:ext cx="10515598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5395426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('li')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'#DDD');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123" y="4672123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jQuery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its official CDN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293126" y="6019800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tags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9" name="Picture 2" descr="http://ejohn.org/apps/workshop/adv-talk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10" y="1275149"/>
            <a:ext cx="3162402" cy="1160958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popular</a:t>
            </a:r>
          </a:p>
          <a:p>
            <a:pPr lvl="1"/>
            <a:r>
              <a:rPr lang="en-US" dirty="0"/>
              <a:t>60 000 000 sites use jQuery (75.8% of top 1 million sites)</a:t>
            </a:r>
          </a:p>
          <a:p>
            <a:pPr lvl="1"/>
            <a:r>
              <a:rPr lang="en-US" dirty="0">
                <a:hlinkClick r:id="rId2"/>
              </a:rPr>
              <a:t>http://trends.builtwith.com/javascript/jQuery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Easy to learn</a:t>
            </a:r>
          </a:p>
          <a:p>
            <a:pPr>
              <a:spcBef>
                <a:spcPts val="1200"/>
              </a:spcBef>
            </a:pPr>
            <a:r>
              <a:rPr lang="en-US" dirty="0"/>
              <a:t>Large community</a:t>
            </a:r>
          </a:p>
          <a:p>
            <a:pPr>
              <a:spcBef>
                <a:spcPts val="1200"/>
              </a:spcBef>
            </a:pPr>
            <a:r>
              <a:rPr lang="en-US" dirty="0"/>
              <a:t>Cross-browser support</a:t>
            </a:r>
          </a:p>
          <a:p>
            <a:pPr>
              <a:spcBef>
                <a:spcPts val="1200"/>
              </a:spcBef>
            </a:pPr>
            <a:r>
              <a:rPr lang="en-US" dirty="0"/>
              <a:t>Official web site: </a:t>
            </a:r>
            <a:r>
              <a:rPr lang="en-US" dirty="0">
                <a:hlinkClick r:id="rId3"/>
              </a:rPr>
              <a:t>http://jquery.com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jQuery?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3725696"/>
            <a:ext cx="4343400" cy="2361178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CDN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130380"/>
            <a:ext cx="10515598" cy="20878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integrity="sha256-hVVnYaiADRTO2PzUGmuLJr8BLUSjGIZsDYGmIJLv2b8="   crossorigin="anonymous"&gt;&lt;/script&gt;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3409544"/>
            <a:ext cx="10515598" cy="29892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alert("Link forbidden!");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42" y="3552051"/>
            <a:ext cx="4030414" cy="27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Local 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066800"/>
            <a:ext cx="10515598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2853898"/>
            <a:ext cx="10515598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*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(document.body).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"Removed: " +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"&lt;br&gt;\n");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stopPropagation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6614" y="1752600"/>
            <a:ext cx="105155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&gt;This is a 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href="https://softuni.bg"&gt;link&lt;/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&gt;three&lt;/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025" y="3295769"/>
            <a:ext cx="3705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>
                <a:latin typeface="+mj-lt"/>
                <a:cs typeface="Helvetica" charset="0"/>
                <a:sym typeface="Helvetica" charset="0"/>
              </a:rPr>
              <a:t> return a collection matched items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Selected elements can be processed as a group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814" y="2590800"/>
            <a:ext cx="11125198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('.menu-item')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document.getElementsByClassName('.menu-item');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('#navigation')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('ul.menu li')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document.querySelectorAll('ul.menu li');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1814" y="5924144"/>
            <a:ext cx="1112519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'blue');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val="35928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Multi-selector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Selectors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1900" y="215302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('*')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21899" y="300908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('.class')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class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1900" y="3882292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('section')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tag 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1899" y="4785024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('#id')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 element by given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1899" y="5687756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('selector1,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selector2')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Combined selector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3535</TotalTime>
  <Words>1713</Words>
  <Application>Microsoft Office PowerPoint</Application>
  <PresentationFormat>Custom</PresentationFormat>
  <Paragraphs>317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Consolas</vt:lpstr>
      <vt:lpstr>Helvetica</vt:lpstr>
      <vt:lpstr>Lucida Grande</vt:lpstr>
      <vt:lpstr>Wingdings</vt:lpstr>
      <vt:lpstr>Wingdings 2</vt:lpstr>
      <vt:lpstr>SoftUni 16x9</vt:lpstr>
      <vt:lpstr>jQuery Library</vt:lpstr>
      <vt:lpstr>Table of Contents</vt:lpstr>
      <vt:lpstr>Have a Question?</vt:lpstr>
      <vt:lpstr>What is jQuery?</vt:lpstr>
      <vt:lpstr>Why jQuery?</vt:lpstr>
      <vt:lpstr>Using jQuery from CDN</vt:lpstr>
      <vt:lpstr>Using jQuery from Local Script</vt:lpstr>
      <vt:lpstr>Selection with jQuery</vt:lpstr>
      <vt:lpstr>jQuery Selectors</vt:lpstr>
      <vt:lpstr>Filter Selectors in jQuery</vt:lpstr>
      <vt:lpstr>Problem: Text from List</vt:lpstr>
      <vt:lpstr>Problem: Text from List – HTML</vt:lpstr>
      <vt:lpstr>Solution: Text from List</vt:lpstr>
      <vt:lpstr>Problem: Search in List</vt:lpstr>
      <vt:lpstr>Problem: Search in List – HTML</vt:lpstr>
      <vt:lpstr>Solution: Search in List</vt:lpstr>
      <vt:lpstr>Altering the DOM with jQuery</vt:lpstr>
      <vt:lpstr>Adding Elements with jQuery</vt:lpstr>
      <vt:lpstr>Creating / Removing Elements</vt:lpstr>
      <vt:lpstr>jQuery Events</vt:lpstr>
      <vt:lpstr>jQuery Events: Attach / Remove</vt:lpstr>
      <vt:lpstr>Problem: Link Buttons – HTML</vt:lpstr>
      <vt:lpstr>Problem: Link Buttons – CSS</vt:lpstr>
      <vt:lpstr>Solution: Link Buttons – JavaScript</vt:lpstr>
      <vt:lpstr>jQuery Events: Multiple</vt:lpstr>
      <vt:lpstr>Problem: Selectable Towns</vt:lpstr>
      <vt:lpstr>Solution: Selectable Towns – Click Towns</vt:lpstr>
      <vt:lpstr>Solution: Selectable Towns – Show Towns</vt:lpstr>
      <vt:lpstr>Summary</vt:lpstr>
      <vt:lpstr>jQuery Library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Library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Ivaylo</cp:lastModifiedBy>
  <cp:revision>155</cp:revision>
  <dcterms:created xsi:type="dcterms:W3CDTF">2014-01-02T17:00:34Z</dcterms:created>
  <dcterms:modified xsi:type="dcterms:W3CDTF">2017-11-10T11:16:35Z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